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D3BDC-B426-B742-9669-4EB9DC5EF4D6}" v="425" dt="2025-03-22T04:02:07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8"/>
    <p:restoredTop sz="79303"/>
  </p:normalViewPr>
  <p:slideViewPr>
    <p:cSldViewPr snapToGrid="0">
      <p:cViewPr varScale="1">
        <p:scale>
          <a:sx n="95" d="100"/>
          <a:sy n="95" d="100"/>
        </p:scale>
        <p:origin x="1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0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77AE2-4F4D-3F41-AB30-863BB02A5CCE}" type="datetimeFigureOut">
              <a:rPr lang="en-US" smtClean="0"/>
              <a:t>3/24/25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9C569-F5F2-3545-BFB0-6A2FBB73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 my name is Ross Evans.</a:t>
            </a:r>
          </a:p>
          <a:p>
            <a:endParaRPr lang="en-US" dirty="0"/>
          </a:p>
          <a:p>
            <a:r>
              <a:rPr lang="en-US" dirty="0"/>
              <a:t>Today I’ll be discussing an in-progress piece of work by myself and my supervisor, Diogo Barradas, concerning Webpage Access in a Blackout.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07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D7A10-83D1-F79C-25E3-1F2D8812C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7C0E7-5574-245C-19B3-564D8841F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4575B-AA6E-8C14-3BDD-FF04D6A71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simulation maps page ratings from 0-10 according to a Zipf distribution, where each user follows this distribution with some noise.</a:t>
            </a:r>
          </a:p>
          <a:p>
            <a:r>
              <a:rPr lang="en-US" dirty="0"/>
              <a:t>Our Zipf distribution is modelled from a paper out of Stanford and Google which provided data comparing website popularity with it’s traffic concentration.</a:t>
            </a:r>
          </a:p>
          <a:p>
            <a:r>
              <a:rPr lang="en-US" dirty="0"/>
              <a:t>After simulating ranking dispersal and leech caching, we can see that the majority of page requests which are satisfied are done so within a short time period.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F46DB-4FF2-9CC2-C1C8-C3B6B99F9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89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8963A-C769-BD13-C30F-50AA46E9E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DDB91-FCCA-3EA4-226A-24204275B4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416D2E-A135-9A66-474F-4D8F878DB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simulation proceeds, it becomes less likely for pages which are requested to be satisfied in the limited time remaining.</a:t>
            </a:r>
          </a:p>
          <a:p>
            <a:r>
              <a:rPr lang="en-US" dirty="0"/>
              <a:t>We can also see from the figure on the right, that most unsatisfied requests are occurring due to pages in the long-tail of the distribution.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A9DA4-BF55-5B70-B80F-E7CBBCA00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45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7101D-2D85-E18B-0FEA-BBC4F1F9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B354D-BF8A-E638-BBA0-8F11744BD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2D000A-13DB-CC5F-0302-AC71B3DD9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have a graph showing how page ratings are affected when adversaries are introduced which attempt to negatively influence rankings.</a:t>
            </a:r>
          </a:p>
          <a:p>
            <a:r>
              <a:rPr lang="en-US" dirty="0"/>
              <a:t>As the percentage of adversaries approach the percentage of proactive users, leeches struggle to effectively differentiate useful pages, near all pages end up at a rating of 5, eventually flipping such that useful pages are rated very low scores.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EB34D-2EA2-6FDA-C32E-5E9FDBA0B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24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32ACA-B676-2C79-922D-28F5526A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4C1F6-5E9A-ACCC-B6D5-B4EEA68AC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751A8-E940-3937-8A1D-2423643E6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all for the presentation.</a:t>
            </a:r>
          </a:p>
          <a:p>
            <a:r>
              <a:rPr lang="en-US" dirty="0"/>
              <a:t>We hope to build on these results, improve the baseline performance, and show the efficacy of our system across a variety of scenarios.</a:t>
            </a:r>
          </a:p>
          <a:p>
            <a:r>
              <a:rPr lang="en-US" dirty="0"/>
              <a:t>Thank you for listening, I will take questions 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3D2D4-BB49-C897-D1F2-783338208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5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one day you and everyone you know are completely cut off from the internet.</a:t>
            </a:r>
          </a:p>
          <a:p>
            <a:r>
              <a:rPr lang="en-US" dirty="0"/>
              <a:t>Immediately you would be prevented from contacting loved ones, accessing news sources, using online bank services, etc.</a:t>
            </a:r>
          </a:p>
          <a:p>
            <a:r>
              <a:rPr lang="en-US" dirty="0"/>
              <a:t>For some people here, this is part of their lived experience.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Internet Blackouts prevent citizens within a region from accessing all internet services.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Thankfully, within Canada, such blackouts are usually restricted to technological failures.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But, in other countries, internet blackouts are weaponized during periods of unrest, conflict, and protests.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9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chart from Access Now: the number of blackouts is increasing over time and poses a growing problem.</a:t>
            </a:r>
          </a:p>
          <a:p>
            <a:r>
              <a:rPr lang="en-US" dirty="0"/>
              <a:t>In 2024 in particular, blackouts have become a staple of modern war strategy, utilized by Russia in Ukraine, by Israel in Gaza, and by China in Myanmar.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9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7A48A-93BE-0BB9-1881-3A046E2C8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3CCFE-D9EE-3D24-5EEF-29FC534FA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2D3AE-6572-E056-A637-72A7DDCBD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research question we aim to address is: under such extreme conditions of an internet blackout, what internet use cases can we still replicate.</a:t>
            </a:r>
          </a:p>
          <a:p>
            <a:r>
              <a:rPr lang="en-US" dirty="0"/>
              <a:t>Prior works have primarily focused on messaging and microblogging scenarios, where nearby smartphones connect over Bluetooth and transmit messages to one another.</a:t>
            </a:r>
          </a:p>
          <a:p>
            <a:r>
              <a:rPr lang="en-US" dirty="0"/>
              <a:t>We address a different use case: caching webpages for later use during a blackout in a distributed way – like a distributed internet archive.</a:t>
            </a:r>
          </a:p>
          <a:p>
            <a:r>
              <a:rPr lang="en-US" dirty="0"/>
              <a:t>Through our system, users can access authoritative information such as election news, corruption reports, or even encyclopedic information sources that they would otherwise be unable to access.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7CCAA-8AF8-BE12-A201-371A8D8A9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11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D176-66B6-F3ED-16AE-22791030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0230E-3520-BB5F-4A9D-A4442996A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4506C-8AB9-8180-1754-1172DAEEC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key question to answer is how to determine what pages are actually useful: we do so via community ratings.</a:t>
            </a:r>
          </a:p>
          <a:p>
            <a:endParaRPr lang="en-US" dirty="0"/>
          </a:p>
          <a:p>
            <a:r>
              <a:rPr lang="en-US" dirty="0"/>
              <a:t>Pre-blackout, users will rate websites according to their usefulness, which will determine how pages are cached – more useful pages are replicated across more devices and hence are made more readily available.</a:t>
            </a:r>
          </a:p>
          <a:p>
            <a:endParaRPr lang="en-US" dirty="0"/>
          </a:p>
          <a:p>
            <a:r>
              <a:rPr lang="en-US" dirty="0"/>
              <a:t>Post-blackout, users access pages via short-range connections with other nearby smartphones. For the majority of pages you may wish to access, you should encounter someone storing the page nearby within a short time period.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0AFA1-599D-391C-88AC-77FA0597E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9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DA4E4-797A-EDFA-C4A8-F17B6DDE6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1BD56C-B09E-0134-A150-5C1E773B0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8F520C-7BF2-1C3B-8AF1-7DC03434B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our evaluation and simulations we consider three types of users:</a:t>
            </a:r>
          </a:p>
          <a:p>
            <a:endParaRPr lang="en-US" dirty="0"/>
          </a:p>
          <a:p>
            <a:r>
              <a:rPr lang="en-US" dirty="0"/>
              <a:t>The first and most prominent type of user is the leech: someone who has installed our app pre-blackout but will not invest time in developing community ratings.</a:t>
            </a:r>
          </a:p>
          <a:p>
            <a:r>
              <a:rPr lang="en-US" dirty="0"/>
              <a:t>We use these users for cache replication: they will accumulate page ratings from others and cache accordingly.</a:t>
            </a:r>
          </a:p>
          <a:p>
            <a:endParaRPr lang="en-US" dirty="0"/>
          </a:p>
          <a:p>
            <a:r>
              <a:rPr lang="en-US" dirty="0"/>
              <a:t>The second most common user type is the proactive user, who actively contributes to community ratings.</a:t>
            </a:r>
          </a:p>
          <a:p>
            <a:endParaRPr lang="en-US" dirty="0"/>
          </a:p>
          <a:p>
            <a:r>
              <a:rPr lang="en-US" dirty="0"/>
              <a:t>Finally, we have some proportion of adversaries in the system, aiming to disrupt its function.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4A966-E128-358E-9273-A501413AA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30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4B35-B273-BF15-FBBA-B08198E3C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F6CB0-5D19-EDF3-F2EC-242415C2C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B490E-709F-4E76-6F4D-511FF2244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disrupt the system, the adversary may attempt to maliciously alter community ratings, so that leeches end up caching pages which end up infrequently accessed.</a:t>
            </a:r>
          </a:p>
          <a:p>
            <a:endParaRPr lang="en-US" dirty="0"/>
          </a:p>
          <a:p>
            <a:r>
              <a:rPr lang="en-US" dirty="0"/>
              <a:t>They may employ jamming in highly populated areas post-blackout, so that Bluetooth cannot be used to transfer pages between individuals.</a:t>
            </a:r>
          </a:p>
          <a:p>
            <a:endParaRPr lang="en-US" dirty="0"/>
          </a:p>
          <a:p>
            <a:r>
              <a:rPr lang="en-US" dirty="0"/>
              <a:t>Finally, they may respond to requests from legitimate users with pages that have been altered to contain misinformation.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4F6C-6D15-AACD-B7D5-79863C2B0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4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F018-53DA-ECE9-ED74-F379EFAA6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A41ABC-5525-183E-6F42-A26779A3E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CB0D6-BC74-F343-5D21-1EE00B22D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an initial Android prototype we’ve developed.</a:t>
            </a:r>
          </a:p>
          <a:p>
            <a:r>
              <a:rPr lang="en-US" dirty="0"/>
              <a:t>This prototype has Bluetooth and </a:t>
            </a:r>
            <a:r>
              <a:rPr lang="en-US" dirty="0" err="1"/>
              <a:t>Wifi</a:t>
            </a:r>
            <a:r>
              <a:rPr lang="en-US" dirty="0"/>
              <a:t>-Direct functionality for transferring pages, although no system for ratings yet (minor implementation detail).</a:t>
            </a:r>
          </a:p>
          <a:p>
            <a:r>
              <a:rPr lang="en-US" dirty="0"/>
              <a:t>We currently mitigate adversaries serving pages with misinformation post-blackout via a checksum stored pre-blackout.</a:t>
            </a:r>
          </a:p>
          <a:p>
            <a:r>
              <a:rPr lang="en-US" dirty="0"/>
              <a:t>We also intend to develop more complex checksum procedures utilizing perceptual hashing schemes for the cases where a page may have received minor updates since a checksum calculation.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596F5-3ACF-5FB2-B34C-28BFEACEF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60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D7A10-83D1-F79C-25E3-1F2D8812C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7C0E7-5574-245C-19B3-564D8841F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4575B-AA6E-8C14-3BDD-FF04D6A71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also been developing simulations to test our system’s efficacy.</a:t>
            </a:r>
          </a:p>
          <a:p>
            <a:r>
              <a:rPr lang="en-US" dirty="0"/>
              <a:t>These include an idealized grid-based model similar to what has been done in prior work.</a:t>
            </a:r>
          </a:p>
          <a:p>
            <a:r>
              <a:rPr lang="en-US" dirty="0"/>
              <a:t>We are also improving on the realism of prior works by utilizing the YJMob100K dataset (pictured on the left), which includes anonymized data from 100,000 people living in a Japanese city over 75 days, including 15 days of movement during an undisclosed “emergency event”.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F46DB-4FF2-9CC2-C1C8-C3B6B99F9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C569-F5F2-3545-BFB0-6A2FBB73B8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0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1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8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2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9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0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6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3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088895E-2395-9F86-23A9-FCD7A9EB7B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CA" dirty="0"/>
              <a:t>3/27/2025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1FE58F-D4E9-A383-C368-9420632E7B02}"/>
              </a:ext>
            </a:extLst>
          </p:cNvPr>
          <p:cNvGrpSpPr/>
          <p:nvPr userDrawn="1"/>
        </p:nvGrpSpPr>
        <p:grpSpPr>
          <a:xfrm>
            <a:off x="11282909" y="-205228"/>
            <a:ext cx="1140706" cy="1140706"/>
            <a:chOff x="11282909" y="-205228"/>
            <a:chExt cx="1140706" cy="114070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62B02A-C9B2-5232-5BAF-EFE76A5B4059}"/>
                </a:ext>
              </a:extLst>
            </p:cNvPr>
            <p:cNvSpPr/>
            <p:nvPr userDrawn="1"/>
          </p:nvSpPr>
          <p:spPr>
            <a:xfrm rot="1633431">
              <a:off x="11282909" y="-159648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81B654-211C-065C-A6A7-3CE1521E3C83}"/>
                </a:ext>
              </a:extLst>
            </p:cNvPr>
            <p:cNvSpPr/>
            <p:nvPr userDrawn="1"/>
          </p:nvSpPr>
          <p:spPr>
            <a:xfrm rot="3705483">
              <a:off x="11569658" y="136737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9FF3E9-7F39-AD4D-5F75-CE1CDD6ED883}"/>
              </a:ext>
            </a:extLst>
          </p:cNvPr>
          <p:cNvGrpSpPr/>
          <p:nvPr userDrawn="1"/>
        </p:nvGrpSpPr>
        <p:grpSpPr>
          <a:xfrm rot="5105402">
            <a:off x="11339498" y="5892407"/>
            <a:ext cx="1140706" cy="1140706"/>
            <a:chOff x="11282909" y="-205228"/>
            <a:chExt cx="1140706" cy="114070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0E755F-B931-855C-A39A-3E7B9BF28952}"/>
                </a:ext>
              </a:extLst>
            </p:cNvPr>
            <p:cNvSpPr/>
            <p:nvPr userDrawn="1"/>
          </p:nvSpPr>
          <p:spPr>
            <a:xfrm rot="1633431">
              <a:off x="11282909" y="-159648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57866C-E75F-0D1C-4368-F8536D2508B5}"/>
                </a:ext>
              </a:extLst>
            </p:cNvPr>
            <p:cNvSpPr/>
            <p:nvPr userDrawn="1"/>
          </p:nvSpPr>
          <p:spPr>
            <a:xfrm rot="3705483">
              <a:off x="11569658" y="136737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AD8541-45DC-E426-6386-BCBE4A5E884B}"/>
              </a:ext>
            </a:extLst>
          </p:cNvPr>
          <p:cNvGrpSpPr/>
          <p:nvPr userDrawn="1"/>
        </p:nvGrpSpPr>
        <p:grpSpPr>
          <a:xfrm rot="10800000">
            <a:off x="-241298" y="5947129"/>
            <a:ext cx="1140706" cy="1140706"/>
            <a:chOff x="11282909" y="-205228"/>
            <a:chExt cx="1140706" cy="114070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950524-B9E9-BFE0-C84B-FEBE6B310D63}"/>
                </a:ext>
              </a:extLst>
            </p:cNvPr>
            <p:cNvSpPr/>
            <p:nvPr userDrawn="1"/>
          </p:nvSpPr>
          <p:spPr>
            <a:xfrm rot="1633431">
              <a:off x="11282909" y="-159648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9016F5-F825-2FCF-D42E-6DFAB6E8961D}"/>
                </a:ext>
              </a:extLst>
            </p:cNvPr>
            <p:cNvSpPr/>
            <p:nvPr userDrawn="1"/>
          </p:nvSpPr>
          <p:spPr>
            <a:xfrm rot="3705483">
              <a:off x="11569658" y="136737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6EDC51-8379-E226-CE1A-BE1A45B5F5C6}"/>
              </a:ext>
            </a:extLst>
          </p:cNvPr>
          <p:cNvGrpSpPr/>
          <p:nvPr userDrawn="1"/>
        </p:nvGrpSpPr>
        <p:grpSpPr>
          <a:xfrm rot="16200000">
            <a:off x="-241298" y="-208473"/>
            <a:ext cx="1140706" cy="1140706"/>
            <a:chOff x="11282909" y="-205228"/>
            <a:chExt cx="1140706" cy="114070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12CF88-F53E-6CE3-1154-FB76A407812A}"/>
                </a:ext>
              </a:extLst>
            </p:cNvPr>
            <p:cNvSpPr/>
            <p:nvPr userDrawn="1"/>
          </p:nvSpPr>
          <p:spPr>
            <a:xfrm rot="1633431">
              <a:off x="11282909" y="-159648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F1C635D-FD50-99C5-9222-7BDE9A68C5B3}"/>
                </a:ext>
              </a:extLst>
            </p:cNvPr>
            <p:cNvSpPr/>
            <p:nvPr userDrawn="1"/>
          </p:nvSpPr>
          <p:spPr>
            <a:xfrm rot="3705483">
              <a:off x="11569658" y="136737"/>
              <a:ext cx="1140706" cy="456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79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pevans@uwaterloo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pevans@uwaterloo.c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3AD52-23D8-4DCE-FB5B-2BE0A1485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164" y="2534200"/>
            <a:ext cx="9643672" cy="1789600"/>
          </a:xfrm>
        </p:spPr>
        <p:txBody>
          <a:bodyPr>
            <a:normAutofit/>
          </a:bodyPr>
          <a:lstStyle/>
          <a:p>
            <a:r>
              <a:rPr lang="en-US" b="1" dirty="0"/>
              <a:t>Webpage Access</a:t>
            </a:r>
            <a:br>
              <a:rPr lang="en-US" b="1" dirty="0"/>
            </a:br>
            <a:r>
              <a:rPr lang="en-US" b="1" dirty="0"/>
              <a:t>in a Blackout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1CB24-08B3-CAB0-E682-7333FC080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79256"/>
            <a:ext cx="9144000" cy="961885"/>
          </a:xfrm>
        </p:spPr>
        <p:txBody>
          <a:bodyPr/>
          <a:lstStyle/>
          <a:p>
            <a:r>
              <a:rPr lang="en-US" b="1" dirty="0"/>
              <a:t>Ross Evans</a:t>
            </a:r>
          </a:p>
          <a:p>
            <a:r>
              <a:rPr lang="en-US" dirty="0">
                <a:hlinkClick r:id="rId3"/>
              </a:rPr>
              <a:t>rpevans@uwaterloo.ca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2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34EDB-1703-3EC0-7E22-45CDE0CD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BCD87-6819-4A31-0D76-CCD7C78E6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D7C00-6038-7B1E-2F45-6B8B7A7A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033DD-886A-914B-E4E6-5C1BE1D3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A767CF2-3A09-2244-A3FD-8B5046F9454D}"/>
              </a:ext>
            </a:extLst>
          </p:cNvPr>
          <p:cNvSpPr txBox="1">
            <a:spLocks/>
          </p:cNvSpPr>
          <p:nvPr/>
        </p:nvSpPr>
        <p:spPr>
          <a:xfrm>
            <a:off x="702776" y="562161"/>
            <a:ext cx="10299492" cy="8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Preliminary Results</a:t>
            </a:r>
          </a:p>
        </p:txBody>
      </p:sp>
      <p:pic>
        <p:nvPicPr>
          <p:cNvPr id="11" name="Content Placeholder 10" descr="A graph of a number of pages&#10;&#10;AI-generated content may be incorrect.">
            <a:extLst>
              <a:ext uri="{FF2B5EF4-FFF2-40B4-BE49-F238E27FC236}">
                <a16:creationId xmlns:a16="http://schemas.microsoft.com/office/drawing/2014/main" id="{C6ECEE19-88CF-1412-5AB7-3EBEE455C7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4164" t="4593" r="7170"/>
          <a:stretch/>
        </p:blipFill>
        <p:spPr>
          <a:xfrm>
            <a:off x="463923" y="1493889"/>
            <a:ext cx="5383306" cy="4344422"/>
          </a:xfrm>
          <a:ln w="50800">
            <a:solidFill>
              <a:schemeClr val="accent2"/>
            </a:solidFill>
          </a:ln>
        </p:spPr>
      </p:pic>
      <p:pic>
        <p:nvPicPr>
          <p:cNvPr id="13" name="Picture 12" descr="A graph of blue bars&#10;&#10;AI-generated content may be incorrect.">
            <a:extLst>
              <a:ext uri="{FF2B5EF4-FFF2-40B4-BE49-F238E27FC236}">
                <a16:creationId xmlns:a16="http://schemas.microsoft.com/office/drawing/2014/main" id="{6848EE8D-603A-8555-0199-7C6D533603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05" r="7851"/>
          <a:stretch/>
        </p:blipFill>
        <p:spPr>
          <a:xfrm>
            <a:off x="6106084" y="1493889"/>
            <a:ext cx="5636765" cy="4344422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09489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F1B19-E492-5E34-B342-63260297B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DE42A-931C-1B70-3EC7-0BE91929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E96AB-819B-F8B2-169C-9D425DB14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E90A9-C2F3-1AF3-F694-A367D3A8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6744785-D7EA-FB14-580C-CC5AA94C8A26}"/>
              </a:ext>
            </a:extLst>
          </p:cNvPr>
          <p:cNvSpPr txBox="1">
            <a:spLocks/>
          </p:cNvSpPr>
          <p:nvPr/>
        </p:nvSpPr>
        <p:spPr>
          <a:xfrm>
            <a:off x="702776" y="562161"/>
            <a:ext cx="10299492" cy="8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Preliminary Results</a:t>
            </a:r>
          </a:p>
        </p:txBody>
      </p:sp>
      <p:pic>
        <p:nvPicPr>
          <p:cNvPr id="9" name="Content Placeholder 8" descr="A graph with blue lines&#10;&#10;AI-generated content may be incorrect.">
            <a:extLst>
              <a:ext uri="{FF2B5EF4-FFF2-40B4-BE49-F238E27FC236}">
                <a16:creationId xmlns:a16="http://schemas.microsoft.com/office/drawing/2014/main" id="{9DA2FAF5-7D11-9A6C-8D93-044097E269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471" t="4508" r="7958"/>
          <a:stretch/>
        </p:blipFill>
        <p:spPr>
          <a:xfrm>
            <a:off x="627529" y="1774638"/>
            <a:ext cx="5273157" cy="4169755"/>
          </a:xfrm>
          <a:ln w="50800">
            <a:solidFill>
              <a:schemeClr val="accent2"/>
            </a:solidFill>
          </a:ln>
        </p:spPr>
      </p:pic>
      <p:pic>
        <p:nvPicPr>
          <p:cNvPr id="12" name="Picture 11" descr="A graph with a blue line&#10;&#10;AI-generated content may be incorrect.">
            <a:extLst>
              <a:ext uri="{FF2B5EF4-FFF2-40B4-BE49-F238E27FC236}">
                <a16:creationId xmlns:a16="http://schemas.microsoft.com/office/drawing/2014/main" id="{2A2B689D-175E-BEF2-79A7-A88035C2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6" t="4833" r="6394"/>
          <a:stretch/>
        </p:blipFill>
        <p:spPr>
          <a:xfrm>
            <a:off x="6279776" y="1774638"/>
            <a:ext cx="5284695" cy="4169756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56272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90DFB-CEC0-B028-8B89-1F100D898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BE605-9259-6AFB-38B9-F2E82F3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6B975-001A-5473-9BC0-CBEF47FA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8299-A413-8AA8-2506-13D6ED19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395C4A4-DB9A-8AE3-7A86-0D95D73A21EA}"/>
              </a:ext>
            </a:extLst>
          </p:cNvPr>
          <p:cNvSpPr txBox="1">
            <a:spLocks/>
          </p:cNvSpPr>
          <p:nvPr/>
        </p:nvSpPr>
        <p:spPr>
          <a:xfrm>
            <a:off x="702776" y="562161"/>
            <a:ext cx="10299492" cy="8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Preliminary Results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E31569F-2215-A67E-4A05-D927ACDB83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95600" y="1459309"/>
            <a:ext cx="6400800" cy="4567294"/>
          </a:xfrm>
          <a:ln w="508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1532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E0FE5-7D4D-D571-2FD3-318703DF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4BC1-1CEF-E39D-D47B-09D9AD0DA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164" y="2534200"/>
            <a:ext cx="9643672" cy="1789600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  <a:br>
              <a:rPr lang="en-US" b="1" dirty="0"/>
            </a:br>
            <a:r>
              <a:rPr lang="en-US" b="1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26862-374E-CA2E-F0D9-FE2E21776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79256"/>
            <a:ext cx="9144000" cy="961885"/>
          </a:xfrm>
        </p:spPr>
        <p:txBody>
          <a:bodyPr/>
          <a:lstStyle/>
          <a:p>
            <a:r>
              <a:rPr lang="en-US" b="1" dirty="0"/>
              <a:t>Ross Evans</a:t>
            </a:r>
            <a:endParaRPr lang="en-US" dirty="0"/>
          </a:p>
          <a:p>
            <a:r>
              <a:rPr lang="en-US" dirty="0">
                <a:hlinkClick r:id="rId3"/>
              </a:rPr>
              <a:t>rpevans@uwaterloo.ca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3A4896-974B-3C4E-2077-95AEED03D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26214"/>
            <a:ext cx="10299492" cy="2176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Imagine one day, you and everyone around you find yourself completely cut off from the internet.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C195E-DD19-188F-DF57-66B64E47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644B4-9611-3DCC-0AFA-1D5F1120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6E177-A47B-A305-F1C3-2B1EFA0D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2</a:t>
            </a:fld>
            <a:endParaRPr lang="en-US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8305FA6-680B-6399-55E3-D9D5AB3B52E4}"/>
              </a:ext>
            </a:extLst>
          </p:cNvPr>
          <p:cNvSpPr txBox="1">
            <a:spLocks/>
          </p:cNvSpPr>
          <p:nvPr/>
        </p:nvSpPr>
        <p:spPr>
          <a:xfrm>
            <a:off x="838200" y="3326231"/>
            <a:ext cx="10299492" cy="217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Internet Blackouts </a:t>
            </a:r>
            <a:r>
              <a:rPr lang="en-US" sz="4800" dirty="0"/>
              <a:t>prevent citizens within a region from accessing all internet services.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399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210E-2607-D954-37DB-BF31AFB5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D52E7-EE37-263D-7E56-8625D6D1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CPI GradConf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8433-EB3A-A685-57C0-EE26CEC2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35A7EECF-F2E8-E949-3E92-6709EA5D5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90" y="426127"/>
            <a:ext cx="8656820" cy="5712721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4597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6DCEE-6B4A-D175-A6A8-515EBE5E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FAA087-ACBB-4DE0-02AB-89CDE9768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26215"/>
            <a:ext cx="10299492" cy="1082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What services can we still replicate?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E89B1-47F2-08EB-708E-24901F50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8B819-BBB1-67C6-9C12-A9B3CAD3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9E018-3A2B-D644-6A48-EC650090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002F6C90-541E-B15E-99C6-C0298EA3A650}"/>
              </a:ext>
            </a:extLst>
          </p:cNvPr>
          <p:cNvSpPr txBox="1">
            <a:spLocks/>
          </p:cNvSpPr>
          <p:nvPr/>
        </p:nvSpPr>
        <p:spPr>
          <a:xfrm>
            <a:off x="838200" y="2340625"/>
            <a:ext cx="10299492" cy="217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/>
              <a:t>Prior works have focused on </a:t>
            </a:r>
            <a:r>
              <a:rPr lang="en-US" sz="4800" b="1" dirty="0"/>
              <a:t>messaging</a:t>
            </a:r>
            <a:r>
              <a:rPr lang="en-US" sz="4800" dirty="0"/>
              <a:t> and </a:t>
            </a:r>
            <a:r>
              <a:rPr lang="en-US" sz="4800" b="1" dirty="0"/>
              <a:t>microblogging</a:t>
            </a:r>
            <a:r>
              <a:rPr lang="en-US" sz="4800" dirty="0"/>
              <a:t>.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1D19B45-BB49-5145-410C-13DFF49571A7}"/>
              </a:ext>
            </a:extLst>
          </p:cNvPr>
          <p:cNvSpPr txBox="1">
            <a:spLocks/>
          </p:cNvSpPr>
          <p:nvPr/>
        </p:nvSpPr>
        <p:spPr>
          <a:xfrm>
            <a:off x="838200" y="4179601"/>
            <a:ext cx="10299492" cy="217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/>
              <a:t>We aim to </a:t>
            </a:r>
            <a:r>
              <a:rPr lang="en-US" sz="4800" b="1" dirty="0"/>
              <a:t>cache</a:t>
            </a:r>
            <a:r>
              <a:rPr lang="en-US" sz="4800" dirty="0"/>
              <a:t> webpages containing </a:t>
            </a:r>
            <a:r>
              <a:rPr lang="en-US" sz="4800" b="1" dirty="0"/>
              <a:t>useful</a:t>
            </a:r>
            <a:r>
              <a:rPr lang="en-US" sz="4800" dirty="0"/>
              <a:t>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1008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2828-0F3D-4156-E012-94F38096E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DE5FEA-15BA-9957-8E5F-C71745E17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01650"/>
            <a:ext cx="10299492" cy="1414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Usefulness will be determined via </a:t>
            </a:r>
            <a:r>
              <a:rPr lang="en-US" sz="4800" b="1" dirty="0"/>
              <a:t>community ratings.</a:t>
            </a:r>
            <a:endParaRPr lang="en-US" sz="4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40805-22E8-2935-0290-757FFB04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3F3D9-F360-031C-BD6B-CF600330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09FD-C398-E716-715A-A8ADE720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5</a:t>
            </a:fld>
            <a:endParaRPr lang="en-US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001349C2-9FB3-5DB0-1A9F-FF206AA34001}"/>
              </a:ext>
            </a:extLst>
          </p:cNvPr>
          <p:cNvSpPr txBox="1">
            <a:spLocks/>
          </p:cNvSpPr>
          <p:nvPr/>
        </p:nvSpPr>
        <p:spPr>
          <a:xfrm>
            <a:off x="838200" y="2002852"/>
            <a:ext cx="10299492" cy="217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i="1" dirty="0"/>
              <a:t>Pre-blackout</a:t>
            </a:r>
            <a:r>
              <a:rPr lang="en-US" sz="4800" dirty="0"/>
              <a:t>, users rate webpages according to usefulness, which will determine which pages are cached.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CC39DA5-90C6-D948-7D3C-E604747E7653}"/>
              </a:ext>
            </a:extLst>
          </p:cNvPr>
          <p:cNvSpPr txBox="1">
            <a:spLocks/>
          </p:cNvSpPr>
          <p:nvPr/>
        </p:nvSpPr>
        <p:spPr>
          <a:xfrm>
            <a:off x="838200" y="4179601"/>
            <a:ext cx="10299492" cy="217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i="1" dirty="0"/>
              <a:t>During a blackout,</a:t>
            </a:r>
            <a:r>
              <a:rPr lang="en-US" sz="4800" b="1" i="1" dirty="0"/>
              <a:t> </a:t>
            </a:r>
            <a:r>
              <a:rPr lang="en-US" sz="4800" dirty="0"/>
              <a:t>users can request pages and receive them from nearby devices over Bluetooth.</a:t>
            </a:r>
            <a:r>
              <a:rPr lang="en-US" sz="48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9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E5194-7C34-FD0D-189B-8A0FAEFEC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3B52F9-2373-F90F-21CD-53722CA1D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8669"/>
            <a:ext cx="10299492" cy="770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Types of Users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BB34A-8BA3-9FDA-7C42-2F8C7224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802D8-BC64-8D54-E7E0-CC37331C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44CEC-98C4-2191-4ACC-F37792A5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6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551E06-545E-69F7-7C8A-EF05FC08A92F}"/>
              </a:ext>
            </a:extLst>
          </p:cNvPr>
          <p:cNvGrpSpPr/>
          <p:nvPr/>
        </p:nvGrpSpPr>
        <p:grpSpPr>
          <a:xfrm>
            <a:off x="1610192" y="1818973"/>
            <a:ext cx="3942415" cy="4154749"/>
            <a:chOff x="2889921" y="1593977"/>
            <a:chExt cx="3942415" cy="4154749"/>
          </a:xfrm>
        </p:grpSpPr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B6EC7C4F-14FF-AD16-39F3-F3AE06B57053}"/>
                </a:ext>
              </a:extLst>
            </p:cNvPr>
            <p:cNvSpPr/>
            <p:nvPr/>
          </p:nvSpPr>
          <p:spPr>
            <a:xfrm>
              <a:off x="2889923" y="1593977"/>
              <a:ext cx="3942413" cy="4154749"/>
            </a:xfrm>
            <a:prstGeom prst="pie">
              <a:avLst>
                <a:gd name="adj1" fmla="val 14078740"/>
                <a:gd name="adj2" fmla="val 16224442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ie 13">
              <a:extLst>
                <a:ext uri="{FF2B5EF4-FFF2-40B4-BE49-F238E27FC236}">
                  <a16:creationId xmlns:a16="http://schemas.microsoft.com/office/drawing/2014/main" id="{016489E5-288B-AB12-46E1-514ED211686C}"/>
                </a:ext>
              </a:extLst>
            </p:cNvPr>
            <p:cNvSpPr/>
            <p:nvPr/>
          </p:nvSpPr>
          <p:spPr>
            <a:xfrm>
              <a:off x="2889921" y="1593977"/>
              <a:ext cx="3942413" cy="4012342"/>
            </a:xfrm>
            <a:prstGeom prst="pie">
              <a:avLst>
                <a:gd name="adj1" fmla="val 8655513"/>
                <a:gd name="adj2" fmla="val 1405096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DE7B7DB7-7F46-380E-1D8C-40FCF2E24AC1}"/>
                </a:ext>
              </a:extLst>
            </p:cNvPr>
            <p:cNvSpPr>
              <a:spLocks/>
            </p:cNvSpPr>
            <p:nvPr/>
          </p:nvSpPr>
          <p:spPr>
            <a:xfrm>
              <a:off x="2889922" y="1593977"/>
              <a:ext cx="3942414" cy="4012342"/>
            </a:xfrm>
            <a:prstGeom prst="pie">
              <a:avLst>
                <a:gd name="adj1" fmla="val 16247604"/>
                <a:gd name="adj2" fmla="val 8646183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F729DFE-86D9-D12D-2EB2-A91D8B0675B6}"/>
              </a:ext>
            </a:extLst>
          </p:cNvPr>
          <p:cNvSpPr txBox="1"/>
          <p:nvPr/>
        </p:nvSpPr>
        <p:spPr>
          <a:xfrm>
            <a:off x="2209800" y="1400202"/>
            <a:ext cx="13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Adversaries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8A1F7-E498-7EE3-F604-BF199B56A398}"/>
              </a:ext>
            </a:extLst>
          </p:cNvPr>
          <p:cNvSpPr txBox="1"/>
          <p:nvPr/>
        </p:nvSpPr>
        <p:spPr>
          <a:xfrm>
            <a:off x="5660661" y="3409645"/>
            <a:ext cx="9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Leech Users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DD1D6-F558-4EAF-CFCD-78F9C002662A}"/>
              </a:ext>
            </a:extLst>
          </p:cNvPr>
          <p:cNvSpPr txBox="1"/>
          <p:nvPr/>
        </p:nvSpPr>
        <p:spPr>
          <a:xfrm>
            <a:off x="398411" y="3250016"/>
            <a:ext cx="131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Proactive Users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EE523F-AF74-E872-18CF-A7B3F905F76D}"/>
              </a:ext>
            </a:extLst>
          </p:cNvPr>
          <p:cNvSpPr txBox="1"/>
          <p:nvPr/>
        </p:nvSpPr>
        <p:spPr>
          <a:xfrm>
            <a:off x="7465101" y="1218808"/>
            <a:ext cx="367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Leech Users: </a:t>
            </a:r>
            <a:r>
              <a:rPr lang="en-US" sz="2400" dirty="0"/>
              <a:t>Cache pages in the background, but do not actively rate pages.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58613E-40DA-26D9-CD40-7BB5C68D80A0}"/>
              </a:ext>
            </a:extLst>
          </p:cNvPr>
          <p:cNvSpPr txBox="1"/>
          <p:nvPr/>
        </p:nvSpPr>
        <p:spPr>
          <a:xfrm>
            <a:off x="7465098" y="2828835"/>
            <a:ext cx="367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Proactive Users: </a:t>
            </a:r>
            <a:r>
              <a:rPr lang="en-US" sz="2400" dirty="0"/>
              <a:t>Actively cache and rate pages according to usefulness.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7BF86A-5520-C576-FECC-1D950BFBE160}"/>
              </a:ext>
            </a:extLst>
          </p:cNvPr>
          <p:cNvSpPr txBox="1"/>
          <p:nvPr/>
        </p:nvSpPr>
        <p:spPr>
          <a:xfrm>
            <a:off x="7465098" y="4446320"/>
            <a:ext cx="367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Adversaries: </a:t>
            </a:r>
            <a:r>
              <a:rPr lang="en-US" sz="2400" dirty="0"/>
              <a:t>Act to disrupt the system wherever possible.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082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9BD03-9221-A022-D6EA-CF92ACAA9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FB9AC-B82C-948F-9C4F-6FD9B68D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BF84B-BF62-A874-EC36-DD968AE6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F315-2719-E50C-6636-BF94847F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7</a:t>
            </a:fld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BE82A4E-6BF5-8CBC-65D4-98CCD739C07A}"/>
              </a:ext>
            </a:extLst>
          </p:cNvPr>
          <p:cNvSpPr txBox="1">
            <a:spLocks/>
          </p:cNvSpPr>
          <p:nvPr/>
        </p:nvSpPr>
        <p:spPr>
          <a:xfrm>
            <a:off x="838200" y="611420"/>
            <a:ext cx="10299492" cy="4859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Adversaries may:</a:t>
            </a:r>
          </a:p>
          <a:p>
            <a:r>
              <a:rPr lang="en-US" sz="4800" dirty="0"/>
              <a:t> Maliciously alter community ratings</a:t>
            </a:r>
          </a:p>
          <a:p>
            <a:r>
              <a:rPr lang="en-US" sz="4800" dirty="0"/>
              <a:t> Employ jamming in highly populated areas</a:t>
            </a:r>
          </a:p>
          <a:p>
            <a:r>
              <a:rPr lang="en-US" sz="4800" dirty="0"/>
              <a:t> Serve pages containing misinformation </a:t>
            </a:r>
          </a:p>
        </p:txBody>
      </p:sp>
    </p:spTree>
    <p:extLst>
      <p:ext uri="{BB962C8B-B14F-4D97-AF65-F5344CB8AC3E}">
        <p14:creationId xmlns:p14="http://schemas.microsoft.com/office/powerpoint/2010/main" val="26431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8933C-35E1-8A6E-E630-0251A4D50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A996D-9365-DC2C-E5C1-D70AE21C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2A61-78CC-799D-0641-38CE60C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13D28-2C59-A463-4784-AAEF7FA9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8</a:t>
            </a:fld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9B6724F-1D9C-8913-89D4-C39BAF5EBDE2}"/>
              </a:ext>
            </a:extLst>
          </p:cNvPr>
          <p:cNvSpPr txBox="1">
            <a:spLocks/>
          </p:cNvSpPr>
          <p:nvPr/>
        </p:nvSpPr>
        <p:spPr>
          <a:xfrm>
            <a:off x="582707" y="611421"/>
            <a:ext cx="10299492" cy="8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Initial Prototype</a:t>
            </a:r>
          </a:p>
        </p:txBody>
      </p:sp>
      <p:pic>
        <p:nvPicPr>
          <p:cNvPr id="7" name="Picture 6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B60851C0-147F-C89C-0151-FA57EFA99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4685"/>
            <a:ext cx="2583852" cy="5741894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6DA30236-8164-0008-D775-D646FD815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440" y="504684"/>
            <a:ext cx="2583853" cy="5741895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E6220B6-66CF-EEB3-FFE7-83800F4DEAD7}"/>
              </a:ext>
            </a:extLst>
          </p:cNvPr>
          <p:cNvSpPr txBox="1">
            <a:spLocks/>
          </p:cNvSpPr>
          <p:nvPr/>
        </p:nvSpPr>
        <p:spPr>
          <a:xfrm>
            <a:off x="582707" y="1528336"/>
            <a:ext cx="4728881" cy="23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pic>
        <p:nvPicPr>
          <p:cNvPr id="14" name="Picture 13" descr="A graph of blue rectangular bars&#10;&#10;AI-generated content may be incorrect.">
            <a:extLst>
              <a:ext uri="{FF2B5EF4-FFF2-40B4-BE49-F238E27FC236}">
                <a16:creationId xmlns:a16="http://schemas.microsoft.com/office/drawing/2014/main" id="{1970CEE2-E73A-ACE0-E981-AFD799403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00" y="1856454"/>
            <a:ext cx="5571200" cy="4178400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90141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34EDB-1703-3EC0-7E22-45CDE0CD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BCD87-6819-4A31-0D76-CCD7C78E6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3/27/2025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D7C00-6038-7B1E-2F45-6B8B7A7A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CPI </a:t>
            </a:r>
            <a:r>
              <a:rPr lang="en-US" dirty="0" err="1"/>
              <a:t>GradConf</a:t>
            </a:r>
            <a:r>
              <a:rPr lang="en-US" dirty="0"/>
              <a:t> – University of 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033DD-886A-914B-E4E6-5C1BE1D3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4568A-50D4-F442-A4EF-25DA8822FAB0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A767CF2-3A09-2244-A3FD-8B5046F9454D}"/>
              </a:ext>
            </a:extLst>
          </p:cNvPr>
          <p:cNvSpPr txBox="1">
            <a:spLocks/>
          </p:cNvSpPr>
          <p:nvPr/>
        </p:nvSpPr>
        <p:spPr>
          <a:xfrm>
            <a:off x="702776" y="562161"/>
            <a:ext cx="10299492" cy="8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Simulations</a:t>
            </a:r>
          </a:p>
        </p:txBody>
      </p:sp>
      <p:pic>
        <p:nvPicPr>
          <p:cNvPr id="3" name="total">
            <a:hlinkClick r:id="" action="ppaction://media"/>
            <a:extLst>
              <a:ext uri="{FF2B5EF4-FFF2-40B4-BE49-F238E27FC236}">
                <a16:creationId xmlns:a16="http://schemas.microsoft.com/office/drawing/2014/main" id="{28DE8A1F-745D-1F43-81B9-DD4F8E6F7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917" t="5489" r="9083" b="4177"/>
          <a:stretch/>
        </p:blipFill>
        <p:spPr>
          <a:xfrm>
            <a:off x="702776" y="1472453"/>
            <a:ext cx="5707811" cy="4774126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75B7E1-BD1D-1E4B-F035-F71FF85F8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8259" y="1472452"/>
            <a:ext cx="4938600" cy="4323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Idealized Grid-Based Model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YJMob100k Dataset</a:t>
            </a:r>
          </a:p>
        </p:txBody>
      </p:sp>
    </p:spTree>
    <p:extLst>
      <p:ext uri="{BB962C8B-B14F-4D97-AF65-F5344CB8AC3E}">
        <p14:creationId xmlns:p14="http://schemas.microsoft.com/office/powerpoint/2010/main" val="95727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cttf colors">
      <a:dk1>
        <a:srgbClr val="1E1E1E"/>
      </a:dk1>
      <a:lt1>
        <a:srgbClr val="DCDCDC"/>
      </a:lt1>
      <a:dk2>
        <a:srgbClr val="44546A"/>
      </a:dk2>
      <a:lt2>
        <a:srgbClr val="E7E6E6"/>
      </a:lt2>
      <a:accent1>
        <a:srgbClr val="F93E47"/>
      </a:accent1>
      <a:accent2>
        <a:srgbClr val="4C6085"/>
      </a:accent2>
      <a:accent3>
        <a:srgbClr val="2081C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23a5a87-f39a-4a22-9247-3fc240c01396}" enabled="0" method="" siteId="{723a5a87-f39a-4a22-9247-3fc240c013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692</TotalTime>
  <Words>1247</Words>
  <Application>Microsoft Macintosh PowerPoint</Application>
  <PresentationFormat>Widescreen</PresentationFormat>
  <Paragraphs>129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Office 2013 - 2022 Theme</vt:lpstr>
      <vt:lpstr>Webpage Access in a Blackout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Ross Evans</dc:creator>
  <cp:lastModifiedBy>Ross Evans</cp:lastModifiedBy>
  <cp:revision>7</cp:revision>
  <dcterms:created xsi:type="dcterms:W3CDTF">2025-03-21T15:31:37Z</dcterms:created>
  <dcterms:modified xsi:type="dcterms:W3CDTF">2025-03-25T01:16:30Z</dcterms:modified>
</cp:coreProperties>
</file>