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31"/>
  </p:notesMasterIdLst>
  <p:sldIdLst>
    <p:sldId id="256" r:id="rId5"/>
    <p:sldId id="303" r:id="rId6"/>
    <p:sldId id="318" r:id="rId7"/>
    <p:sldId id="315" r:id="rId8"/>
    <p:sldId id="304" r:id="rId9"/>
    <p:sldId id="300" r:id="rId10"/>
    <p:sldId id="314" r:id="rId11"/>
    <p:sldId id="305" r:id="rId12"/>
    <p:sldId id="319" r:id="rId13"/>
    <p:sldId id="306" r:id="rId14"/>
    <p:sldId id="307" r:id="rId15"/>
    <p:sldId id="313" r:id="rId16"/>
    <p:sldId id="320" r:id="rId17"/>
    <p:sldId id="321" r:id="rId18"/>
    <p:sldId id="322" r:id="rId19"/>
    <p:sldId id="323" r:id="rId20"/>
    <p:sldId id="328" r:id="rId21"/>
    <p:sldId id="309" r:id="rId22"/>
    <p:sldId id="326" r:id="rId23"/>
    <p:sldId id="327" r:id="rId24"/>
    <p:sldId id="329" r:id="rId25"/>
    <p:sldId id="330" r:id="rId26"/>
    <p:sldId id="331" r:id="rId27"/>
    <p:sldId id="308" r:id="rId28"/>
    <p:sldId id="332" r:id="rId29"/>
    <p:sldId id="2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4B429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5" autoAdjust="0"/>
    <p:restoredTop sz="85384"/>
  </p:normalViewPr>
  <p:slideViewPr>
    <p:cSldViewPr snapToGrid="0">
      <p:cViewPr varScale="1">
        <p:scale>
          <a:sx n="101" d="100"/>
          <a:sy n="101" d="100"/>
        </p:scale>
        <p:origin x="142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3/23/24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everyone, welcome to my presentation on ProofFrog. This tutorial intends to take you through some of the aspects of </a:t>
            </a:r>
            <a:r>
              <a:rPr lang="en-US" dirty="0" err="1"/>
              <a:t>ProofFrog’s</a:t>
            </a:r>
            <a:r>
              <a:rPr lang="en-US" dirty="0"/>
              <a:t> design.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1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MENTION GROUPS – CAN MODEL THE SETS BASED ON THE GROUP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6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4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8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offrog.github.io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2BA46B-62E1-9C4E-9919-D959D5524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4592702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9821560" cy="1474115"/>
          </a:xfrm>
        </p:spPr>
        <p:txBody>
          <a:bodyPr lIns="0" anchor="b">
            <a:noAutofit/>
          </a:bodyPr>
          <a:lstStyle>
            <a:lvl1pPr algn="l">
              <a:defRPr sz="54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ProofFrog: A Tool for Verifying Game-Hopping Proofs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1E55829F-8847-4C2A-8DD0-690EAD78E53F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BB091-8774-9E48-B7F2-27B51F3E1D9E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38D7EA-7D07-4B42-ADCB-1BD63AAF7D0C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39E683-6E4A-C449-AE6A-1450532C4F8B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A2C1C-9C97-DD44-B681-19658D0285CE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26D620-ECF0-0F4F-8577-FEDCE92C9B0F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1EAD5E-D572-2543-A13B-AF19766C6061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b="1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98F507-4C7B-6440-9274-D567E17B880A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62FC0E-C608-DC42-8142-5E620C586391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ECC75DC-12D2-C548-B93B-8BE8DDE058E8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4F8930-F07E-A444-B191-FE56C3BD8316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26A990-F64D-7B46-9DDB-79FB7E56237D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9A52E3-1AD5-F04B-A519-876179FD2849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807867"/>
            <a:ext cx="5440648" cy="54451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b="1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87999" y="6335309"/>
            <a:ext cx="1016000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83A625-C185-494B-B37B-9A01244E3192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B838A2-1B77-0E49-8EB2-7C6DCD7571CB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B6C057-9898-964D-A318-DDE19B199684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C5E2-3D95-A749-8B20-E089E5CD8094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1FB6F0-3123-6F44-ADA3-9A378BBFB9EC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58458C1-B21A-1740-8C2E-D51A34AFD1A3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b="1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77994C-28FD-564D-8D2B-3C1D1E003F78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F1F1A7-A97F-2043-A2B6-700DB47E5D6E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24B184-90A6-454F-9D9E-ECF073E8AB22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BF415E-5C68-5A46-A4AA-12882385D646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F68827-DD27-C847-A47E-256BF5F3DD58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BE1C56-BDF3-2C49-8D53-7F278C21E615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b="1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B9973A-E968-E149-B111-4E3A0085298A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2FDE60-617C-5041-979E-D1F7A2C5C89F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4F1CEB-D611-BA47-A19D-E0A5A169870A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7D50D4-6174-034C-A3F3-E9AB2E1D3281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EA6D82-A05D-0249-8E30-A4790C4403B2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C19425-79B1-3342-B23A-57609026ACF2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3/23/24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710A07-0963-2F48-B979-AEAC595D2302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F4AFBB-4878-E449-BA3E-95D6B0E5FAB1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A5CE70-AD3F-774E-BE63-C49B146F7847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CBF245-27F6-0A4E-A98C-1F74A015B671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9344F2-19C3-7A47-BC07-9351DEF6EEAF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60D7D3-7608-864C-95F0-5D019659C1F5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none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19067" y="6335309"/>
            <a:ext cx="1181114" cy="250337"/>
          </a:xfrm>
        </p:spPr>
        <p:txBody>
          <a:bodyPr/>
          <a:lstStyle/>
          <a:p>
            <a:fld id="{75D660D7-90CE-4513-A3CE-C070B9421917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1819" y="6335309"/>
            <a:ext cx="482917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1951DB4-78E5-884C-BDE1-084877EE3A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63" y="985586"/>
            <a:ext cx="6173872" cy="40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ED51070-0FEE-B746-AFAB-B0E11FE67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459270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marL="0" algn="ctr">
              <a:lnSpc>
                <a:spcPct val="75000"/>
              </a:lnSpc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65732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68D4B-3D0A-49AB-8EA2-2DC8CB4594DB}" type="datetime1">
              <a:rPr lang="en-US" smtClean="0"/>
              <a:pPr/>
              <a:t>3/23/24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5154" y="6335309"/>
            <a:ext cx="475297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B1498-F58C-E646-9F6F-54D3F125A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64" y="985586"/>
            <a:ext cx="6173872" cy="4075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42D84BF-CC9F-2E45-B41E-E1018E52236B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C387F9-B9F8-B843-A4AF-1DE8170DDD75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777F05-86E1-1440-B143-A590EF7D0CF5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ABB63A-2280-5247-9344-AFFBEEA91B4A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7B0FD2-33DD-9B46-A0F5-B6C6D770C391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A3A37A-AABE-5844-99CD-3DE6893FA8D7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Y+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19067" y="6335309"/>
            <a:ext cx="1181114" cy="250337"/>
          </a:xfrm>
        </p:spPr>
        <p:txBody>
          <a:bodyPr/>
          <a:lstStyle/>
          <a:p>
            <a:fld id="{75D660D7-90CE-4513-A3CE-C070B9421917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1819" y="6335309"/>
            <a:ext cx="482917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1951DB4-78E5-884C-BDE1-084877EE3A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64" y="805093"/>
            <a:ext cx="6173872" cy="407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B9F152-2C9C-3C49-91F6-1A68EA5126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7315" y="4854114"/>
            <a:ext cx="1817370" cy="514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FD4754-DD21-1142-99BB-DD4E087328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7482" y="5539328"/>
            <a:ext cx="3717036" cy="2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Y+W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65732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68D4B-3D0A-49AB-8EA2-2DC8CB4594DB}" type="datetime1">
              <a:rPr lang="en-US" smtClean="0"/>
              <a:pPr/>
              <a:t>3/23/24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5154" y="6335309"/>
            <a:ext cx="475297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B1498-F58C-E646-9F6F-54D3F125A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64" y="799131"/>
            <a:ext cx="6173872" cy="4075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42D84BF-CC9F-2E45-B41E-E1018E52236B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C387F9-B9F8-B843-A4AF-1DE8170DDD75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777F05-86E1-1440-B143-A590EF7D0CF5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ABB63A-2280-5247-9344-AFFBEEA91B4A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7B0FD2-33DD-9B46-A0F5-B6C6D770C391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A3A37A-AABE-5844-99CD-3DE6893FA8D7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4F621A7-BC12-434B-BB2A-7AB9ABA14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7315" y="4854114"/>
            <a:ext cx="1817370" cy="514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034381-4CDE-A64B-9AB1-A8FE06B6A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7482" y="5539328"/>
            <a:ext cx="3717036" cy="2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4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9504060" cy="1474115"/>
          </a:xfrm>
        </p:spPr>
        <p:txBody>
          <a:bodyPr lIns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25637DD-B94D-0C4B-80E5-DEC983B41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459270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A7E8EE6-1FF2-414B-9B24-9195B1BD6F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459270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ProofFrog: A Tool for Verifying Game-Hopping Proofs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CCEB7E-B3F8-C7C7-06A2-8D96DC4CFB17}"/>
              </a:ext>
            </a:extLst>
          </p:cNvPr>
          <p:cNvSpPr/>
          <p:nvPr userDrawn="1"/>
        </p:nvSpPr>
        <p:spPr>
          <a:xfrm>
            <a:off x="9195942" y="6197600"/>
            <a:ext cx="2735270" cy="660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0B22AB3-2C47-9185-52CA-ADE1DC665E8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096000" y="4235651"/>
            <a:ext cx="4992257" cy="66654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hlinkClick r:id="rId2"/>
              </a:rPr>
              <a:t>https://prooffrog.github.io/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219583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439469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49107" y="6335309"/>
            <a:ext cx="1181114" cy="250337"/>
          </a:xfrm>
        </p:spPr>
        <p:txBody>
          <a:bodyPr/>
          <a:lstStyle/>
          <a:p>
            <a:fld id="{72EFF9E2-52BD-4C8D-9C57-79F661DB94A1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779" y="6335309"/>
            <a:ext cx="4525878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8" name="Rectangle 27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80C77E-1E1D-EE42-A63B-AC14ACFC975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99" y="5995768"/>
            <a:ext cx="3280501" cy="90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3/23/24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  <p:sldLayoutId id="2147483722" r:id="rId21"/>
    <p:sldLayoutId id="2147483723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offrog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17/06/relationships/model3d" Target="../media/model3d1.glb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offrog.github.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offrog.github.i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offrog.github.i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offrog.github.i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offrog.github.io/" TargetMode="External"/><Relationship Id="rId2" Type="http://schemas.openxmlformats.org/officeDocument/2006/relationships/hyperlink" Target="http://www.prooffrog.github.io/examples.htm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ooffrog.github.io/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9100" y="6191451"/>
            <a:ext cx="2515914" cy="66654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hlinkClick r:id="rId3"/>
              </a:rPr>
              <a:t>prooffrog.github.io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3/23/24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563CF15-917A-48CA-861F-E52100F55DB8}"/>
              </a:ext>
            </a:extLst>
          </p:cNvPr>
          <p:cNvSpPr txBox="1">
            <a:spLocks/>
          </p:cNvSpPr>
          <p:nvPr/>
        </p:nvSpPr>
        <p:spPr>
          <a:xfrm>
            <a:off x="605140" y="4419221"/>
            <a:ext cx="5486243" cy="66654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15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Ross Evans</a:t>
            </a:r>
            <a:br>
              <a:rPr lang="en-US"/>
            </a:br>
            <a:r>
              <a:rPr lang="en-US"/>
              <a:t>Douglas Stebila</a:t>
            </a:r>
            <a:endParaRPr lang="en-US" dirty="0"/>
          </a:p>
        </p:txBody>
      </p:sp>
      <p:pic>
        <p:nvPicPr>
          <p:cNvPr id="6" name="Picture 5" descr="A cartoon frog holding a magnifying glass&#10;&#10;Description automatically generated">
            <a:extLst>
              <a:ext uri="{FF2B5EF4-FFF2-40B4-BE49-F238E27FC236}">
                <a16:creationId xmlns:a16="http://schemas.microsoft.com/office/drawing/2014/main" id="{7FB85287-90A6-6C4A-12D7-55EE4C2DB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93" y="2235200"/>
            <a:ext cx="3545964" cy="305805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Frog">
                <a:extLst>
                  <a:ext uri="{FF2B5EF4-FFF2-40B4-BE49-F238E27FC236}">
                    <a16:creationId xmlns:a16="http://schemas.microsoft.com/office/drawing/2014/main" id="{0087B6C5-D068-1881-0443-09A05FDA608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3556611"/>
                  </p:ext>
                </p:extLst>
              </p:nvPr>
            </p:nvGraphicFramePr>
            <p:xfrm>
              <a:off x="3348258" y="2179128"/>
              <a:ext cx="3474535" cy="3170196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474535" cy="3170196"/>
                    </a:xfrm>
                    <a:prstGeom prst="rect">
                      <a:avLst/>
                    </a:prstGeom>
                  </am3d:spPr>
                  <am3d:camera>
                    <am3d:pos x="0" y="0" z="66264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518206" d="1000000"/>
                    <am3d:preTrans dx="-19146" dy="-8174662" dz="731157"/>
                    <am3d:scale>
                      <am3d:sx n="1000000" d="1000000"/>
                      <am3d:sy n="1000000" d="1000000"/>
                      <am3d:sz n="1000000" d="1000000"/>
                    </am3d:scale>
                    <am3d:rot ax="1485996" ay="2808656" az="1115444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35129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Frog">
                <a:extLst>
                  <a:ext uri="{FF2B5EF4-FFF2-40B4-BE49-F238E27FC236}">
                    <a16:creationId xmlns:a16="http://schemas.microsoft.com/office/drawing/2014/main" id="{0087B6C5-D068-1881-0443-09A05FDA60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258" y="2179128"/>
                <a:ext cx="3474535" cy="31701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8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ProofFrog supports 5 constructs for writing proofs with: Primitives, Schemes, Games, Reductions, and Proofs</a:t>
            </a:r>
          </a:p>
          <a:p>
            <a:r>
              <a:rPr lang="en-US" dirty="0"/>
              <a:t>Primitives – define constants and operations for a cryptographic construction (think abstract classes)</a:t>
            </a:r>
          </a:p>
          <a:p>
            <a:r>
              <a:rPr lang="en-US" dirty="0"/>
              <a:t>Schemes – extend from primitives, provide method definitions (think concrete classes)</a:t>
            </a:r>
          </a:p>
          <a:p>
            <a:r>
              <a:rPr lang="en-US" dirty="0"/>
              <a:t>Games – Define internal state and oracles provided to an adversary during an experiment</a:t>
            </a:r>
          </a:p>
          <a:p>
            <a:r>
              <a:rPr lang="en-US" dirty="0"/>
              <a:t>Reductions – Types of games that can access oracles from a challenger</a:t>
            </a:r>
          </a:p>
          <a:p>
            <a:r>
              <a:rPr lang="en-US" dirty="0"/>
              <a:t>Proofs – Define variables, state assumptions, theorem to prove, sequence of games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263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Void, Bool, Int,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&lt;Length&gt;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Tuples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Optionals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(Type?), Map&lt;Type1, Type2&gt;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Set&lt;Type&gt;, Array&lt;Type, Length&gt;</a:t>
            </a:r>
          </a:p>
          <a:p>
            <a:r>
              <a:rPr lang="en-US" dirty="0">
                <a:cs typeface="Courier New" panose="02070309020205020404" pitchFamily="49" charset="0"/>
              </a:rPr>
              <a:t>Can also define in a proof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 X</a:t>
            </a:r>
            <a:r>
              <a:rPr lang="en-US" dirty="0">
                <a:cs typeface="Courier New" panose="02070309020205020404" pitchFamily="49" charset="0"/>
              </a:rPr>
              <a:t> which can then later be used as type indicating that elements belong to this set</a:t>
            </a:r>
          </a:p>
          <a:p>
            <a:r>
              <a:rPr lang="en-US" dirty="0">
                <a:cs typeface="Courier New" panose="02070309020205020404" pitchFamily="49" charset="0"/>
              </a:rPr>
              <a:t>Must be defined in immutable let section – useful for when sets for a construction do not matter in the proof</a:t>
            </a:r>
          </a:p>
          <a:p>
            <a:r>
              <a:rPr lang="en-US" dirty="0">
                <a:cs typeface="Courier New" panose="02070309020205020404" pitchFamily="49" charset="0"/>
              </a:rPr>
              <a:t>(Note: Type-Checking currently un-implemented)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3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849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Assignment: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2;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Uniform Sampling: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Ciphertext c &lt;- Ciphertext;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If Statements: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(b1) { … } else if (b2) { … } else { … }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Numeric for-loops: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 to 5) { … }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For-loops over sets/lists: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(Int x in S) { … }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Return statements: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x;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3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224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3"/>
              </a:rPr>
              <a:t>prooffrog.github.io</a:t>
            </a:r>
            <a:endParaRPr lang="en-US" sz="15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CEC89C0-520E-E692-B921-B06C0617B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Composing games and reductions via </a:t>
            </a:r>
            <a:r>
              <a:rPr lang="en-US" dirty="0" err="1"/>
              <a:t>inlining</a:t>
            </a:r>
            <a:endParaRPr lang="en-US" dirty="0"/>
          </a:p>
          <a:p>
            <a:r>
              <a:rPr lang="en-US" dirty="0"/>
              <a:t>Expansion of tuples</a:t>
            </a:r>
          </a:p>
          <a:p>
            <a:r>
              <a:rPr lang="en-US" dirty="0"/>
              <a:t>Copy propagation</a:t>
            </a:r>
          </a:p>
          <a:p>
            <a:r>
              <a:rPr lang="en-US" dirty="0"/>
              <a:t>Sorting statements according to a dependency graph</a:t>
            </a:r>
          </a:p>
          <a:p>
            <a:r>
              <a:rPr lang="en-US" dirty="0"/>
              <a:t>Detecting copied slices</a:t>
            </a:r>
          </a:p>
          <a:p>
            <a:r>
              <a:rPr lang="en-US" dirty="0"/>
              <a:t>Symbolic computation</a:t>
            </a:r>
          </a:p>
          <a:p>
            <a:r>
              <a:rPr lang="en-US" dirty="0"/>
              <a:t>Detecting duplicated fields</a:t>
            </a:r>
          </a:p>
          <a:p>
            <a:r>
              <a:rPr lang="en-US" dirty="0"/>
              <a:t>User-specified assumptions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 – Part 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3"/>
              </a:rPr>
              <a:t>prooffrog.github.io</a:t>
            </a:r>
            <a:endParaRPr lang="en-US" sz="15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CEC89C0-520E-E692-B921-B06C0617B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Branch elimination</a:t>
            </a:r>
          </a:p>
          <a:p>
            <a:r>
              <a:rPr lang="en-US" dirty="0"/>
              <a:t>Collapsing identical branches</a:t>
            </a:r>
          </a:p>
          <a:p>
            <a:r>
              <a:rPr lang="en-US" dirty="0"/>
              <a:t>Removing unnecessary fields</a:t>
            </a:r>
          </a:p>
          <a:p>
            <a:r>
              <a:rPr lang="en-US" dirty="0"/>
              <a:t>Canonicalization of return statements, variable names, not operations, tuples</a:t>
            </a:r>
          </a:p>
          <a:p>
            <a:r>
              <a:rPr lang="en-US" dirty="0"/>
              <a:t>Removing unreachable statements</a:t>
            </a:r>
          </a:p>
        </p:txBody>
      </p:sp>
    </p:spTree>
    <p:extLst>
      <p:ext uri="{BB962C8B-B14F-4D97-AF65-F5344CB8AC3E}">
        <p14:creationId xmlns:p14="http://schemas.microsoft.com/office/powerpoint/2010/main" val="15614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28DCF-92FF-540B-2A4B-C5181B3C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Functionality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1347D-A109-77CA-6351-14BE89FA4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Native support for hybrid arguments</a:t>
            </a:r>
          </a:p>
          <a:p>
            <a:r>
              <a:rPr lang="en-US" dirty="0"/>
              <a:t>Use Z3 to check if conditions are equivalent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C928C-753A-8AE8-20AD-A87E64BA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ProofFrog: A Tool for Verifying Game-Hopping Proofs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F3DAE-0C9A-DC02-BC5D-A732D04F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85A9CE-C3D4-109D-D2E1-A84F139DE0CA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810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0CFB37-BB13-BD6C-B8FD-3E9CC691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Example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16F81-1E9E-D5A0-94EE-F2E391D5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35E95-3EFB-050A-0785-14B3FC48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9D43E5-992A-BCC4-8210-93A35566620D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82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Theorem: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B5803A1-62AB-B334-4523-9C557725E1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882" y="1413163"/>
                <a:ext cx="11569729" cy="4595117"/>
              </a:xfrm>
            </p:spPr>
            <p:txBody>
              <a:bodyPr/>
              <a:lstStyle/>
              <a:p>
                <a:r>
                  <a:rPr lang="en-US" dirty="0"/>
                  <a:t>If a PKE has one-time secrecy then it is CPA-secure</a:t>
                </a:r>
              </a:p>
              <a:p>
                <a:r>
                  <a:rPr lang="en-US" dirty="0"/>
                  <a:t>Idea: Hybrid Argument – Reduction</a:t>
                </a:r>
              </a:p>
              <a:p>
                <a:r>
                  <a:rPr lang="en-US" dirty="0"/>
                  <a:t>Sequence of games starts by encrypting all queries with the left message</a:t>
                </a:r>
              </a:p>
              <a:p>
                <a:r>
                  <a:rPr lang="en-US" dirty="0"/>
                  <a:t>Reduction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will use one-time secrecy to change query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encrypting left message to encrypting right message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queries, </a:t>
                </a:r>
                <a:r>
                  <a:rPr lang="en-CA" dirty="0"/>
                  <a:t>hop from reduction 1, to reduction 2, …, to reduction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– then all queries encrypt the right message, hence, CPA-secure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B5803A1-62AB-B334-4523-9C557725E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882" y="1413163"/>
                <a:ext cx="11569729" cy="4595117"/>
              </a:xfrm>
              <a:blipFill>
                <a:blip r:embed="rId3"/>
                <a:stretch>
                  <a:fillRect l="-548" t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0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 Primitive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  <p:pic>
        <p:nvPicPr>
          <p:cNvPr id="24" name="Picture 23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EA749D98-D0B1-10D6-DD5F-A89F70F84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1330035"/>
            <a:ext cx="5537200" cy="4597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C7DCE03-79B0-4AE8-CE9C-0DCCFCF78C6E}"/>
              </a:ext>
            </a:extLst>
          </p:cNvPr>
          <p:cNvSpPr txBox="1"/>
          <p:nvPr/>
        </p:nvSpPr>
        <p:spPr>
          <a:xfrm>
            <a:off x="723900" y="1739900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Parameterization of Primitive -&gt;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0799BF-A35C-B87B-780B-A596D9E18B70}"/>
              </a:ext>
            </a:extLst>
          </p:cNvPr>
          <p:cNvSpPr txBox="1"/>
          <p:nvPr/>
        </p:nvSpPr>
        <p:spPr>
          <a:xfrm>
            <a:off x="723900" y="3206745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Sets primitive are defined over -&gt;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2F1419-B7C1-C982-AD7B-94A58465C9D9}"/>
              </a:ext>
            </a:extLst>
          </p:cNvPr>
          <p:cNvSpPr txBox="1"/>
          <p:nvPr/>
        </p:nvSpPr>
        <p:spPr>
          <a:xfrm>
            <a:off x="2019300" y="5050427"/>
            <a:ext cx="246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 signatures -&gt;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D3C0EB-C652-9B69-0D5E-DFDF7E866F52}"/>
              </a:ext>
            </a:extLst>
          </p:cNvPr>
          <p:cNvSpPr txBox="1"/>
          <p:nvPr/>
        </p:nvSpPr>
        <p:spPr>
          <a:xfrm>
            <a:off x="2603500" y="4673590"/>
            <a:ext cx="158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Tuple type -&gt;</a:t>
            </a:r>
          </a:p>
        </p:txBody>
      </p:sp>
    </p:spTree>
    <p:extLst>
      <p:ext uri="{BB962C8B-B14F-4D97-AF65-F5344CB8AC3E}">
        <p14:creationId xmlns:p14="http://schemas.microsoft.com/office/powerpoint/2010/main" val="11905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IND-CPA Security Definition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  <p:pic>
        <p:nvPicPr>
          <p:cNvPr id="14" name="Picture 13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50A6137D-B70C-8A54-BE40-B89136912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7" y="1301951"/>
            <a:ext cx="5549900" cy="4889500"/>
          </a:xfrm>
          <a:prstGeom prst="rect">
            <a:avLst/>
          </a:prstGeom>
        </p:spPr>
      </p:pic>
      <p:pic>
        <p:nvPicPr>
          <p:cNvPr id="16" name="Picture 15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D5A61098-DB3B-D01C-3351-57246D133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77" y="1330035"/>
            <a:ext cx="5168204" cy="48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4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ProofFrog</a:t>
            </a:r>
          </a:p>
          <a:p>
            <a:r>
              <a:rPr lang="en-US" dirty="0"/>
              <a:t>Syntax + Functionality</a:t>
            </a:r>
          </a:p>
          <a:p>
            <a:r>
              <a:rPr lang="en-US" dirty="0"/>
              <a:t>Example – One-Time Secrecy =&gt; IND-CPA security for PKEs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088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One-Time Secrecy Definition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  <p:pic>
        <p:nvPicPr>
          <p:cNvPr id="17" name="Picture 16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801B6735-176D-2A14-46C7-74DA1958E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27687"/>
            <a:ext cx="6286500" cy="49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One-Time Secrecy Definition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  <p:pic>
        <p:nvPicPr>
          <p:cNvPr id="4" name="Picture 3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5BCF539A-C70D-DC0F-6343-9122E0682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39" y="1295601"/>
            <a:ext cx="502301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File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  <p:pic>
        <p:nvPicPr>
          <p:cNvPr id="5" name="Picture 4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82DEDFC9-5B58-0A52-C0FC-7CA7B397B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4" y="1330035"/>
            <a:ext cx="2792076" cy="4506509"/>
          </a:xfrm>
          <a:prstGeom prst="rect">
            <a:avLst/>
          </a:prstGeom>
        </p:spPr>
      </p:pic>
      <p:pic>
        <p:nvPicPr>
          <p:cNvPr id="10" name="Picture 9" descr="A computer screen with white text&#10;&#10;Description automatically generated">
            <a:extLst>
              <a:ext uri="{FF2B5EF4-FFF2-40B4-BE49-F238E27FC236}">
                <a16:creationId xmlns:a16="http://schemas.microsoft.com/office/drawing/2014/main" id="{B5D66638-3CDE-9914-21D6-F0CB683EA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31" y="1234249"/>
            <a:ext cx="7772400" cy="46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 Output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1223D-CD7C-04EE-A3D1-151818AF3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595117"/>
          </a:xfrm>
        </p:spPr>
        <p:txBody>
          <a:bodyPr/>
          <a:lstStyle/>
          <a:p>
            <a:r>
              <a:rPr lang="en-CA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proof_frog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prove examples/Proofs/</a:t>
            </a:r>
            <a:r>
              <a:rPr lang="en-CA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PubEnc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/OTS=\&gt;</a:t>
            </a:r>
            <a:r>
              <a:rPr lang="en-CA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CPA.proof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>
                <a:cs typeface="Courier New" panose="02070309020205020404" pitchFamily="49" charset="0"/>
              </a:rPr>
              <a:t>Can also use the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–v</a:t>
            </a:r>
            <a:r>
              <a:rPr lang="en-CA" dirty="0">
                <a:cs typeface="Courier New" panose="02070309020205020404" pitchFamily="49" charset="0"/>
              </a:rPr>
              <a:t> flag to see additional output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Interoperability with other tools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Export </a:t>
            </a:r>
            <a:r>
              <a:rPr lang="en-US" dirty="0" err="1">
                <a:cs typeface="Courier New" panose="02070309020205020404" pitchFamily="49" charset="0"/>
              </a:rPr>
              <a:t>ProofFrog’s</a:t>
            </a:r>
            <a:r>
              <a:rPr lang="en-US" dirty="0">
                <a:cs typeface="Courier New" panose="02070309020205020404" pitchFamily="49" charset="0"/>
              </a:rPr>
              <a:t> verification steps to more established proof assistants for extra confidence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Check steps ProofFrog can’t manage in other stronger proof assistants</a:t>
            </a:r>
          </a:p>
          <a:p>
            <a:r>
              <a:rPr lang="en-US" dirty="0">
                <a:cs typeface="Courier New" panose="02070309020205020404" pitchFamily="49" charset="0"/>
              </a:rPr>
              <a:t>Automatic typesetting, exporting diagrams to LaTeX</a:t>
            </a:r>
          </a:p>
          <a:p>
            <a:r>
              <a:rPr lang="en-US" dirty="0">
                <a:cs typeface="Courier New" panose="02070309020205020404" pitchFamily="49" charset="0"/>
              </a:rPr>
              <a:t>Do basic type checking for reductions even if proof can’t be verified</a:t>
            </a:r>
          </a:p>
          <a:p>
            <a:r>
              <a:rPr lang="en-US" dirty="0">
                <a:cs typeface="Courier New" panose="02070309020205020404" pitchFamily="49" charset="0"/>
              </a:rPr>
              <a:t>Improve reasoning for long-term state, lists, maps</a:t>
            </a:r>
          </a:p>
          <a:p>
            <a:pPr lvl="4"/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947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Example problems – see website</a:t>
            </a:r>
          </a:p>
          <a:p>
            <a:r>
              <a:rPr lang="en-US" dirty="0">
                <a:cs typeface="Courier New" panose="02070309020205020404" pitchFamily="49" charset="0"/>
              </a:rPr>
              <a:t>Proving that if a scheme is IND-CPA secure with multiple challenges then it is also IND-CPA secure with one challenge (practice writing one reduction)</a:t>
            </a:r>
          </a:p>
          <a:p>
            <a:r>
              <a:rPr lang="en-US" dirty="0">
                <a:cs typeface="Courier New" panose="02070309020205020404" pitchFamily="49" charset="0"/>
              </a:rPr>
              <a:t>Proving that if a scheme is IND-CPA secure with one challenge then it is also IND-CPA secure with multiple challenges (hybrid argument, assumptions)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764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0CFB37-BB13-BD6C-B8FD-3E9CC691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What is ProofFrog?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16F81-1E9E-D5A0-94EE-F2E391D5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35E95-3EFB-050A-0785-14B3FC48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9D43E5-992A-BCC4-8210-93A35566620D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100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Computational Model, Domain Specific Language</a:t>
            </a:r>
          </a:p>
          <a:p>
            <a:r>
              <a:rPr lang="en-US" dirty="0"/>
              <a:t>Improved ease of use for the average cryptographer</a:t>
            </a:r>
          </a:p>
          <a:p>
            <a:r>
              <a:rPr lang="en-US" dirty="0"/>
              <a:t>Proofs via sequences of games for indistinguishability properties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648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in Python</a:t>
            </a:r>
          </a:p>
          <a:p>
            <a:r>
              <a:rPr lang="en-US" dirty="0"/>
              <a:t>ANTLR for grammar/parser of domain-specific language</a:t>
            </a:r>
          </a:p>
          <a:p>
            <a:r>
              <a:rPr lang="en-US" dirty="0"/>
              <a:t>Utilizes Z3 and </a:t>
            </a:r>
            <a:r>
              <a:rPr lang="en-US" dirty="0" err="1"/>
              <a:t>SymPy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3376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Checks that each pair of games in a sequence is either behaviorally equivalent or leveraging a reduction to use an indistinguishability assumption</a:t>
            </a:r>
          </a:p>
          <a:p>
            <a:r>
              <a:rPr lang="en-US" dirty="0"/>
              <a:t>Checks behavioral equivalency by performing several transformations to coax  games into a canonical form</a:t>
            </a:r>
          </a:p>
          <a:p>
            <a:r>
              <a:rPr lang="en-US" dirty="0"/>
              <a:t>Currently, minimal user direction for proofs, wholly automated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273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provided at </a:t>
            </a:r>
            <a:r>
              <a:rPr lang="en-US" dirty="0">
                <a:hlinkClick r:id="rId2"/>
              </a:rPr>
              <a:t>prooffrog.github.io/examples.html</a:t>
            </a:r>
            <a:endParaRPr lang="en-US" dirty="0"/>
          </a:p>
          <a:p>
            <a:r>
              <a:rPr lang="en-US" dirty="0"/>
              <a:t>Standard Textbook Examples (Joy of Cryptography)</a:t>
            </a:r>
          </a:p>
          <a:p>
            <a:pPr lvl="1"/>
            <a:r>
              <a:rPr lang="en-US" dirty="0"/>
              <a:t>IND-CPA$ =&gt; IND-CPA</a:t>
            </a:r>
          </a:p>
          <a:p>
            <a:pPr lvl="1"/>
            <a:r>
              <a:rPr lang="en-US" dirty="0"/>
              <a:t>Security of a length tripling-PRG</a:t>
            </a:r>
          </a:p>
          <a:p>
            <a:pPr lvl="1"/>
            <a:r>
              <a:rPr lang="en-US" dirty="0"/>
              <a:t>Encrypt-Then-MAC is IND-CCA secure</a:t>
            </a:r>
          </a:p>
          <a:p>
            <a:pPr lvl="1"/>
            <a:r>
              <a:rPr lang="en-US" dirty="0"/>
              <a:t>One-Time-Secrecy implies IND-CPA security for PKEs (Hybrid Argument!)</a:t>
            </a:r>
          </a:p>
          <a:p>
            <a:pPr lvl="1"/>
            <a:r>
              <a:rPr lang="en-US" dirty="0"/>
              <a:t>IND-CPA security of a hybrid encryption scheme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3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675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Trusted computing base is large</a:t>
            </a:r>
          </a:p>
          <a:p>
            <a:r>
              <a:rPr lang="en-US" dirty="0"/>
              <a:t>Transformations are not proven</a:t>
            </a:r>
          </a:p>
          <a:p>
            <a:r>
              <a:rPr lang="en-US" dirty="0"/>
              <a:t>No operational semantics</a:t>
            </a:r>
          </a:p>
          <a:p>
            <a:r>
              <a:rPr lang="en-US" dirty="0"/>
              <a:t>No type-checking/rejection of ill-defined programs</a:t>
            </a:r>
          </a:p>
          <a:p>
            <a:r>
              <a:rPr lang="en-US" dirty="0"/>
              <a:t>So far, only verified on textbook examples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8ACE61-4FED-E096-6289-596DE9D8F720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22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0CFB37-BB13-BD6C-B8FD-3E9CC691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Syntax + Functionality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16F81-1E9E-D5A0-94EE-F2E391D5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ProofFrog: A Tool for Verifying Game-Hopping Proofs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35E95-3EFB-050A-0785-14B3FC48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9D43E5-992A-BCC4-8210-93A35566620D}"/>
              </a:ext>
            </a:extLst>
          </p:cNvPr>
          <p:cNvSpPr txBox="1">
            <a:spLocks/>
          </p:cNvSpPr>
          <p:nvPr/>
        </p:nvSpPr>
        <p:spPr>
          <a:xfrm>
            <a:off x="9257393" y="6191451"/>
            <a:ext cx="2572218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500" dirty="0">
                <a:hlinkClick r:id="rId2"/>
              </a:rPr>
              <a:t>prooffrog.github.io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283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Math">
      <a:dk1>
        <a:srgbClr val="000000"/>
      </a:dk1>
      <a:lt1>
        <a:srgbClr val="FFFFFF"/>
      </a:lt1>
      <a:dk2>
        <a:srgbClr val="757575"/>
      </a:dk2>
      <a:lt2>
        <a:srgbClr val="D6D6D6"/>
      </a:lt2>
      <a:accent1>
        <a:srgbClr val="DE2498"/>
      </a:accent1>
      <a:accent2>
        <a:srgbClr val="0C0C0C"/>
      </a:accent2>
      <a:accent3>
        <a:srgbClr val="FF62AA"/>
      </a:accent3>
      <a:accent4>
        <a:srgbClr val="FFBDEF"/>
      </a:accent4>
      <a:accent5>
        <a:srgbClr val="C50078"/>
      </a:accent5>
      <a:accent6>
        <a:srgbClr val="0073CE"/>
      </a:accent6>
      <a:hlink>
        <a:srgbClr val="C50078"/>
      </a:hlink>
      <a:folHlink>
        <a:srgbClr val="595959"/>
      </a:folHlink>
    </a:clrScheme>
    <a:fontScheme name="Custom 6">
      <a:majorFont>
        <a:latin typeface="Barlow Condense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ulty_of_mathematics_powerpoint_template_16-9_widescreen" id="{3A67D3AE-E7B6-9047-BD69-C458749CDD0A}" vid="{732B3BD8-0955-F34A-A9C8-6A5C97B2E8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5D3CEC2F76A4CA1EC3507E2D03D36" ma:contentTypeVersion="8" ma:contentTypeDescription="Create a new document." ma:contentTypeScope="" ma:versionID="e8f3f562056a22ae9893f98fb864f43a">
  <xsd:schema xmlns:xsd="http://www.w3.org/2001/XMLSchema" xmlns:xs="http://www.w3.org/2001/XMLSchema" xmlns:p="http://schemas.microsoft.com/office/2006/metadata/properties" xmlns:ns2="9bed8fe0-fd4c-4f92-9936-a2497f3396f6" xmlns:ns3="5d8f0207-1964-4a5e-9049-2927796093eb" targetNamespace="http://schemas.microsoft.com/office/2006/metadata/properties" ma:root="true" ma:fieldsID="1923fb297802a2b8ad748ba491dbb62d" ns2:_="" ns3:_="">
    <xsd:import namespace="9bed8fe0-fd4c-4f92-9936-a2497f3396f6"/>
    <xsd:import namespace="5d8f0207-1964-4a5e-9049-2927796093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d8fe0-fd4c-4f92-9936-a2497f3396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f0207-1964-4a5e-9049-292779609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D17CF7-0A39-432C-91E2-AB56868E9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8FEDD0-754E-477E-8C18-F39BF38C372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F719B72-587F-41F9-8CE0-977F8B5E9E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d8fe0-fd4c-4f92-9936-a2497f3396f6"/>
    <ds:schemaRef ds:uri="5d8f0207-1964-4a5e-9049-2927796093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UofWaterloo_WhiteBkgrd</Template>
  <TotalTime>3365</TotalTime>
  <Words>1194</Words>
  <Application>Microsoft Macintosh PowerPoint</Application>
  <PresentationFormat>Widescreen</PresentationFormat>
  <Paragraphs>188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Barlow Condensed</vt:lpstr>
      <vt:lpstr>Calibri</vt:lpstr>
      <vt:lpstr>Cambria Math</vt:lpstr>
      <vt:lpstr>Courier New</vt:lpstr>
      <vt:lpstr>Georgia</vt:lpstr>
      <vt:lpstr>Verdana</vt:lpstr>
      <vt:lpstr>Wingdings</vt:lpstr>
      <vt:lpstr>UofWaterloo_WhiteBkgrd</vt:lpstr>
      <vt:lpstr>ProofFrog: A Tool for Verifying Game-Hopping Proofs</vt:lpstr>
      <vt:lpstr>Outline</vt:lpstr>
      <vt:lpstr>What is ProofFrog?</vt:lpstr>
      <vt:lpstr>Key Points</vt:lpstr>
      <vt:lpstr>Implementation</vt:lpstr>
      <vt:lpstr>Approach</vt:lpstr>
      <vt:lpstr>Current Working Examples</vt:lpstr>
      <vt:lpstr>Limitations</vt:lpstr>
      <vt:lpstr>Syntax + Functionality</vt:lpstr>
      <vt:lpstr>Structure</vt:lpstr>
      <vt:lpstr>Types</vt:lpstr>
      <vt:lpstr>Statements</vt:lpstr>
      <vt:lpstr>Transformations</vt:lpstr>
      <vt:lpstr>Transformations – Part 2</vt:lpstr>
      <vt:lpstr>Additional Functionality</vt:lpstr>
      <vt:lpstr>Example</vt:lpstr>
      <vt:lpstr>Theorem:</vt:lpstr>
      <vt:lpstr>Public-Key Encryption Primitive</vt:lpstr>
      <vt:lpstr>IND-CPA Security Definition</vt:lpstr>
      <vt:lpstr>One-Time Secrecy Definition</vt:lpstr>
      <vt:lpstr>One-Time Secrecy Definition</vt:lpstr>
      <vt:lpstr>Proof File</vt:lpstr>
      <vt:lpstr>Demo Output</vt:lpstr>
      <vt:lpstr>Future Work</vt:lpstr>
      <vt:lpstr>Finally: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Ross Evans</dc:creator>
  <cp:lastModifiedBy>Ross Evans</cp:lastModifiedBy>
  <cp:revision>27</cp:revision>
  <dcterms:created xsi:type="dcterms:W3CDTF">2024-03-15T15:49:55Z</dcterms:created>
  <dcterms:modified xsi:type="dcterms:W3CDTF">2024-03-23T17:14:43Z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0x0101009535D3CEC2F76A4CA1EC3507E2D03D36</vt:lpwstr>
  </property>
</Properties>
</file>